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0"/>
  </p:notesMasterIdLst>
  <p:handoutMasterIdLst>
    <p:handoutMasterId r:id="rId21"/>
  </p:handoutMasterIdLst>
  <p:sldIdLst>
    <p:sldId id="304" r:id="rId5"/>
    <p:sldId id="296" r:id="rId6"/>
    <p:sldId id="298" r:id="rId7"/>
    <p:sldId id="299" r:id="rId8"/>
    <p:sldId id="307" r:id="rId9"/>
    <p:sldId id="308" r:id="rId10"/>
    <p:sldId id="315" r:id="rId11"/>
    <p:sldId id="302" r:id="rId12"/>
    <p:sldId id="310" r:id="rId13"/>
    <p:sldId id="311" r:id="rId14"/>
    <p:sldId id="305" r:id="rId15"/>
    <p:sldId id="313" r:id="rId16"/>
    <p:sldId id="314" r:id="rId17"/>
    <p:sldId id="312" r:id="rId18"/>
    <p:sldId id="306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68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4/29/2023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4/29/2023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amodhgopal/Book-recommendation" TargetMode="External"/><Relationship Id="rId3" Type="http://schemas.openxmlformats.org/officeDocument/2006/relationships/hyperlink" Target="https://www.kaggle.com/datasets/zygmunt/goodbooks-10k?datasetId=1938" TargetMode="External"/><Relationship Id="rId7" Type="http://schemas.openxmlformats.org/officeDocument/2006/relationships/hyperlink" Target="https://www.analyticsvidhya.com/blog/2021/06/build-book-recommendation-system-unsupervised-learning-projec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ocs.scipy.org/doc/scipy/reference/generated/scipy.sparse.csr_matrix.html" TargetMode="External"/><Relationship Id="rId5" Type="http://schemas.openxmlformats.org/officeDocument/2006/relationships/hyperlink" Target="https://scikitlearn.org/stable/modules/generated/sklearn.neighbors.NearestNeighbors.html" TargetMode="External"/><Relationship Id="rId4" Type="http://schemas.openxmlformats.org/officeDocument/2006/relationships/hyperlink" Target="https://scikit-learn.org/stable/modules/generated/sklearn.neighbors.NearestNeighbor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0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88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87" y="2133600"/>
            <a:ext cx="11356848" cy="1627632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Book Recommendation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 look into using unsupervised ML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5AF1FE7-7241-4D8F-B7C0-0BD41DC83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3" r="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DCB64-9B53-4DBD-A76C-4B38E5C65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FF0C2-B222-4F7B-8744-E69E3D58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71F19-02D6-4A0B-A061-28AD02872E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13212" y="2011680"/>
            <a:ext cx="7397496" cy="3474720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There are a lot of ratings on the top 10 books(with regards to the count)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Most of the books are rated from 3.5 to 4.5 out of a rating of 5 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Might be too much work to identify genres from the tags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Might be easier to make the recommendation model based of ratings rather than genre. For now…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9954C-F657-4482-9591-4939595D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883920"/>
          </a:xfrm>
        </p:spPr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Key discoveries</a:t>
            </a:r>
          </a:p>
        </p:txBody>
      </p:sp>
    </p:spTree>
    <p:extLst>
      <p:ext uri="{BB962C8B-B14F-4D97-AF65-F5344CB8AC3E}">
        <p14:creationId xmlns:p14="http://schemas.microsoft.com/office/powerpoint/2010/main" val="7309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9E83E-DABB-3B38-3F4C-554017758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5400"/>
            <a:ext cx="6858000" cy="1045464"/>
          </a:xfrm>
        </p:spPr>
        <p:txBody>
          <a:bodyPr/>
          <a:lstStyle/>
          <a:p>
            <a:r>
              <a:rPr lang="en-US" sz="3600" dirty="0" err="1">
                <a:latin typeface="Century Gothic" panose="020B0502020202020204" pitchFamily="34" charset="0"/>
              </a:rPr>
              <a:t>Knn</a:t>
            </a:r>
            <a:r>
              <a:rPr lang="en-US" sz="3600" dirty="0">
                <a:latin typeface="Century Gothic" panose="020B0502020202020204" pitchFamily="34" charset="0"/>
              </a:rPr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072D3-FB5F-DC02-A58C-DCF4B14ADF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743200"/>
            <a:ext cx="7002716" cy="3810000"/>
          </a:xfrm>
        </p:spPr>
        <p:txBody>
          <a:bodyPr/>
          <a:lstStyle/>
          <a:p>
            <a:endParaRPr lang="en-US" dirty="0"/>
          </a:p>
          <a:p>
            <a:r>
              <a:rPr lang="en-US" sz="2000" dirty="0">
                <a:latin typeface="Century Gothic" panose="020B0502020202020204" pitchFamily="34" charset="0"/>
              </a:rPr>
              <a:t>Merge books and ratings csv together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Pivot the table to get a user-item matrix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Used </a:t>
            </a:r>
            <a:r>
              <a:rPr lang="en-US" sz="2000" dirty="0" err="1">
                <a:latin typeface="Century Gothic" panose="020B0502020202020204" pitchFamily="34" charset="0"/>
              </a:rPr>
              <a:t>csr_matrix</a:t>
            </a:r>
            <a:r>
              <a:rPr lang="en-US" sz="2000" dirty="0">
                <a:latin typeface="Century Gothic" panose="020B0502020202020204" pitchFamily="34" charset="0"/>
              </a:rPr>
              <a:t> on the pivoted table to get a sparse matrix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Created a </a:t>
            </a:r>
            <a:r>
              <a:rPr lang="en-US" sz="2000" dirty="0" err="1">
                <a:latin typeface="Century Gothic" panose="020B0502020202020204" pitchFamily="34" charset="0"/>
              </a:rPr>
              <a:t>NearestNeighbors</a:t>
            </a:r>
            <a:r>
              <a:rPr lang="en-US" sz="2000" dirty="0">
                <a:latin typeface="Century Gothic" panose="020B0502020202020204" pitchFamily="34" charset="0"/>
              </a:rPr>
              <a:t> model and fit the sparse matrix into the model</a:t>
            </a:r>
          </a:p>
          <a:p>
            <a:endParaRPr lang="en-US" dirty="0"/>
          </a:p>
        </p:txBody>
      </p:sp>
      <p:pic>
        <p:nvPicPr>
          <p:cNvPr id="15" name="Picture Placeholder 14" descr="Law books section in library">
            <a:extLst>
              <a:ext uri="{FF2B5EF4-FFF2-40B4-BE49-F238E27FC236}">
                <a16:creationId xmlns:a16="http://schemas.microsoft.com/office/drawing/2014/main" id="{FB041D79-5B82-5892-F892-99D7C8AC57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57F6150F-5FE2-4E79-ACE5-0EBD36F3272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09" y="2840671"/>
            <a:ext cx="4471416" cy="1807529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B1B529-A184-61C7-8DE0-7B1E7000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722689" y="2667000"/>
            <a:ext cx="3610099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ED170D9-A526-2BAC-C806-5B67059E2E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F21DF92-01F6-1E57-4DA8-7390DBFF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8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42E4-C420-47B3-8D33-94A8A6F0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960120"/>
            <a:ext cx="8915400" cy="79248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3ECAE49-9760-424A-9F7D-F390B780E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285" y="2057400"/>
            <a:ext cx="5926527" cy="21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A571A-03A3-4989-BAEF-7DE22BC66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914400"/>
            <a:ext cx="3124200" cy="9906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Outputs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9E73CCC-438C-4DF8-853E-CAA824877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63" y="2090058"/>
            <a:ext cx="3352800" cy="235597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C6A177-62E4-41AD-A58B-01F63B6D7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68" y="2097834"/>
            <a:ext cx="3420742" cy="2355980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94BEAD9-D81E-491E-A1BF-EB1965FB5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28" y="2116495"/>
            <a:ext cx="4062234" cy="23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82F1D9A-76F1-4F93-903F-EFDC058408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2503" r="12503"/>
          <a:stretch/>
        </p:blipFill>
        <p:spPr>
          <a:xfrm>
            <a:off x="20" y="10"/>
            <a:ext cx="3355828" cy="6857990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16FB5-917F-46F7-B67C-D0533D1600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28A6E-A870-4171-AA2A-EEBD00F5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1D55848-2034-2E42-D64A-2A6E441711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68076" y="2286000"/>
            <a:ext cx="7397496" cy="28346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ble to successfully retrieve recommendations from a book title</a:t>
            </a:r>
          </a:p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Books were identified based on similar rating patterns</a:t>
            </a:r>
            <a:endParaRPr lang="en-US" sz="2000" b="0" i="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Unable to implement a test  to validate the accuracy and effectiveness of model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Overall, the model and recommendation function have the potential to be useful tools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0FF0C9F-7A7D-D385-DA3A-E6A99101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807720"/>
          </a:xfrm>
        </p:spPr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7247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entury Gothic" panose="020B0502020202020204" pitchFamily="34" charset="0"/>
              </a:rPr>
              <a:t>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2" y="640080"/>
            <a:ext cx="2276856" cy="711200"/>
          </a:xfrm>
        </p:spPr>
        <p:txBody>
          <a:bodyPr/>
          <a:lstStyle/>
          <a:p>
            <a:r>
              <a:rPr lang="en-US" sz="3200" dirty="0">
                <a:latin typeface="Century Gothic" panose="020B0502020202020204" pitchFamily="34" charset="0"/>
              </a:rPr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2" y="1380612"/>
            <a:ext cx="6402259" cy="435572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Dataset -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https://www.kaggle.com/datasets/zygmunt/goodbooks-10k?datasetId=1938</a:t>
            </a:r>
            <a:r>
              <a:rPr lang="en-US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. 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Nearest Neighbors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                                  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Century Gothic" panose="020B0502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https://scikitlearn.org/stable/modules/generated/sklearn.neighbors.NearestNeighbors.html</a:t>
            </a:r>
            <a:endParaRPr lang="en-US" b="0" i="0" u="sng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csr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matrix - </a:t>
            </a:r>
            <a:r>
              <a:rPr lang="en-US" u="sng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0" i="0" u="sng" dirty="0">
                <a:solidFill>
                  <a:schemeClr val="bg1"/>
                </a:solidFill>
                <a:effectLst/>
                <a:latin typeface="Century Gothic" panose="020B0502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https://docs.scipy.org/doc/scipy/reference/generated/scipy.sparse.csr_matrix.html</a:t>
            </a:r>
            <a:endParaRPr lang="en-US" b="0" i="0" u="sng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Book recommendation system -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https://www.analyticsvidhya.com/blog/2021/06/build-book-recommendation-system-unsupervised-learning-project/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–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                   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https://github.com/pramodhgopal/Book-recommendation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Overview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6670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Problem statement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Dataset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Discovery</a:t>
            </a:r>
          </a:p>
          <a:p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Modeling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11" name="Picture Placeholder 10" descr="Statue in a building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46FAC-1340-7933-3843-9D3028F2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036320"/>
          </a:xfrm>
        </p:spPr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Problem statement</a:t>
            </a:r>
          </a:p>
        </p:txBody>
      </p:sp>
      <p:pic>
        <p:nvPicPr>
          <p:cNvPr id="14" name="Picture Placeholder 13" descr="Hardcover books">
            <a:extLst>
              <a:ext uri="{FF2B5EF4-FFF2-40B4-BE49-F238E27FC236}">
                <a16:creationId xmlns:a16="http://schemas.microsoft.com/office/drawing/2014/main" id="{D88DD74C-0A4B-3D88-24B0-18CA695DB2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1EEE33-5B3D-A31B-F560-8AE9AA44954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037012" y="2406396"/>
            <a:ext cx="7397496" cy="2927604"/>
          </a:xfrm>
        </p:spPr>
        <p:txBody>
          <a:bodyPr/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online bookstores and reading platforms have become increasingly popular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can be challenging for readers to find books that match their interests and preferences</a:t>
            </a: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Unsupervised learning focuses on discovering patterns and structures in data</a:t>
            </a:r>
          </a:p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Goal is to use an unsupervised learning model to produce book recommendations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6A5B1AD-82DF-8D7C-91DE-587ED27CD9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9AE97BE-9F33-81A3-2D36-C923C19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65C9-6623-4D6D-8401-4992B97035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40480" y="6245352"/>
            <a:ext cx="2558732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9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170432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rPr>
              <a:t>Dataset</a:t>
            </a:r>
            <a:b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B3E-B6E4-9B0C-CA85-86A4154B165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968932" cy="295960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Dataset found on Kaggle website - https://www.kaggle.com/datasets/zygmunt/goodbooks-10k?datasetId=1938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Contains multiple csv files. Utilized 4 csv files for Discovery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Files contain list of books, their ratings, tags, userids and more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7" name="Picture Placeholder 6" descr="Wooden library">
            <a:extLst>
              <a:ext uri="{FF2B5EF4-FFF2-40B4-BE49-F238E27FC236}">
                <a16:creationId xmlns:a16="http://schemas.microsoft.com/office/drawing/2014/main" id="{90AF5E67-3797-BCD1-D188-195487B6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7">
            <a:extLst>
              <a:ext uri="{FF2B5EF4-FFF2-40B4-BE49-F238E27FC236}">
                <a16:creationId xmlns:a16="http://schemas.microsoft.com/office/drawing/2014/main" id="{76E32C50-8D04-4A97-A283-91FECE2C3B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253" r="-2" b="9593"/>
          <a:stretch/>
        </p:blipFill>
        <p:spPr>
          <a:xfrm>
            <a:off x="7717409" y="10"/>
            <a:ext cx="4471416" cy="6857990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F116B8-ECD1-4C4C-8240-154E5C924C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278C-38A1-4DCF-A2A2-2F2D0AEB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B3BA7C-0B42-4A5A-8D69-DDDB62E23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6368732" cy="307238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Had to drop null values on the books.csv files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No null values on the other csv files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Dropped duplicate values on the books.csv and ratings.csv files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No duplicate values on the other files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3A562A-D53D-40D6-82EF-F2CCC7C6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Cleaning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90652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4E9F6B1-471A-4430-B235-773C385BD4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5253" r="-2" b="9593"/>
          <a:stretch/>
        </p:blipFill>
        <p:spPr>
          <a:xfrm>
            <a:off x="7717409" y="10"/>
            <a:ext cx="4471416" cy="6857990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AA603-D2BD-418C-BB1B-E52C9E42C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AE955-1E55-46DB-A789-E387C44F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2BBC4-5CB2-45D0-8020-CCDEE85FC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6140132" cy="2618232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Identified top 10 books by number of ratings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Identified top 10 books by highest average rating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Plotted frequency of average ratings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Identified tags as possible source for ‘genres’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CBCD91-F37B-4F62-B989-12F66C95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7026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E8365DC-8727-4F40-95B8-05078C9C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07" y="3301612"/>
            <a:ext cx="6458396" cy="3005913"/>
          </a:xfrm>
          <a:prstGeom prst="rect">
            <a:avLst/>
          </a:prstGeom>
        </p:spPr>
      </p:pic>
      <p:pic>
        <p:nvPicPr>
          <p:cNvPr id="5" name="Content Placeholder 1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65571774-E2AB-4B40-82C9-8D9DF98B41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908079"/>
            <a:ext cx="4471415" cy="2667000"/>
          </a:xfrm>
        </p:spPr>
      </p:pic>
      <p:pic>
        <p:nvPicPr>
          <p:cNvPr id="7" name="Picture 6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B7F7BBB3-A641-4D9B-BA86-E14C7158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07" y="287838"/>
            <a:ext cx="6458396" cy="283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212" y="491400"/>
            <a:ext cx="5943600" cy="688848"/>
          </a:xfrm>
        </p:spPr>
        <p:txBody>
          <a:bodyPr/>
          <a:lstStyle/>
          <a:p>
            <a:r>
              <a:rPr lang="en-US" sz="3600" dirty="0">
                <a:latin typeface="Century Gothic" panose="020B0502020202020204" pitchFamily="34" charset="0"/>
              </a:rPr>
              <a:t>Avg Rating of the books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9A0D3FF-3B3E-48EB-9C8D-5E2E63794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1631216"/>
            <a:ext cx="7796748" cy="35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D1B704F-3B09-4D8B-BD04-10719B363D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49795" b="-1"/>
          <a:stretch/>
        </p:blipFill>
        <p:spPr>
          <a:xfrm>
            <a:off x="7717409" y="10"/>
            <a:ext cx="4471416" cy="6857990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FA54D-F48C-477F-B4C3-867132DABD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5400000">
            <a:off x="11183112" y="5413248"/>
            <a:ext cx="1298448" cy="21945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CLASSICAL LITERATURE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92E86-987A-42D7-8135-B2BDF0CE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5572" y="6245352"/>
            <a:ext cx="54864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F28FB93-0A08-4E7D-8E63-9EFA29F1E093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46063DB0-0457-96C9-8A00-4A2F908CBB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/>
          <a:lstStyle/>
          <a:p>
            <a:r>
              <a:rPr lang="en-US" sz="2000" dirty="0">
                <a:latin typeface="Century Gothic" panose="020B0502020202020204" pitchFamily="34" charset="0"/>
              </a:rPr>
              <a:t>Too many tags (about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34252)</a:t>
            </a:r>
          </a:p>
          <a:p>
            <a:r>
              <a:rPr lang="en-US" sz="2000" dirty="0">
                <a:solidFill>
                  <a:srgbClr val="000000"/>
                </a:solidFill>
                <a:latin typeface="Century Gothic" panose="020B0502020202020204" pitchFamily="34" charset="0"/>
              </a:rPr>
              <a:t>Too much work to find genres from these tags 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54B5F1-F6FE-4466-AE92-9C674E07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 anchor="t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Tags</a:t>
            </a:r>
          </a:p>
        </p:txBody>
      </p:sp>
      <p:pic>
        <p:nvPicPr>
          <p:cNvPr id="22" name="Content Placeholder 21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95027CD-7CEF-4F56-87B6-CBDF7CFA404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922" y="955675"/>
            <a:ext cx="2785015" cy="4946650"/>
          </a:xfrm>
        </p:spPr>
      </p:pic>
    </p:spTree>
    <p:extLst>
      <p:ext uri="{BB962C8B-B14F-4D97-AF65-F5344CB8AC3E}">
        <p14:creationId xmlns:p14="http://schemas.microsoft.com/office/powerpoint/2010/main" val="27842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279</TotalTime>
  <Words>493</Words>
  <Application>Microsoft Office PowerPoint</Application>
  <PresentationFormat>Custom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 Antiqua</vt:lpstr>
      <vt:lpstr>Century Gothic</vt:lpstr>
      <vt:lpstr>Constantia</vt:lpstr>
      <vt:lpstr>Gill Sans MT</vt:lpstr>
      <vt:lpstr>Books Classic 16x9</vt:lpstr>
      <vt:lpstr>Book Recommendation</vt:lpstr>
      <vt:lpstr>Overview</vt:lpstr>
      <vt:lpstr>Problem statement</vt:lpstr>
      <vt:lpstr>Dataset </vt:lpstr>
      <vt:lpstr>Cleaning the dataset</vt:lpstr>
      <vt:lpstr>Exploratory Data analysis</vt:lpstr>
      <vt:lpstr>PowerPoint Presentation</vt:lpstr>
      <vt:lpstr>Avg Rating of the books</vt:lpstr>
      <vt:lpstr>Tags</vt:lpstr>
      <vt:lpstr>Key discoveries</vt:lpstr>
      <vt:lpstr>Knn Model</vt:lpstr>
      <vt:lpstr>Code</vt:lpstr>
      <vt:lpstr>Outputs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Recommendation</dc:title>
  <dc:creator>Pramodh Gopal</dc:creator>
  <cp:lastModifiedBy>Pramodh Gopal</cp:lastModifiedBy>
  <cp:revision>65</cp:revision>
  <dcterms:created xsi:type="dcterms:W3CDTF">2023-04-29T14:08:34Z</dcterms:created>
  <dcterms:modified xsi:type="dcterms:W3CDTF">2023-04-29T18:48:06Z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